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Brödtext nivå ett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”Skriv ett citat här.”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pPr/>
            <a:r>
              <a:t>”Skriv ett citat här.” </a:t>
            </a:r>
          </a:p>
        </p:txBody>
      </p:sp>
      <p:sp>
        <p:nvSpPr>
          <p:cNvPr id="9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Brödtext nivå ett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0" name="Brödtext nivå ett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Montserrat-Bold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Brödtext nivå ett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ED9E88"/>
          </a:solidFill>
          <a:uFillTx/>
          <a:latin typeface="+mj-lt"/>
          <a:ea typeface="+mj-ea"/>
          <a:cs typeface="+mj-cs"/>
          <a:sym typeface="Montserrat-Bold"/>
        </a:defRPr>
      </a:lvl9pPr>
    </p:titleStyle>
    <p:bodyStyle>
      <a:lvl1pPr marL="4445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1pPr>
      <a:lvl2pPr marL="8890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2pPr>
      <a:lvl3pPr marL="13335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3pPr>
      <a:lvl4pPr marL="17780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4pPr>
      <a:lvl5pPr marL="22225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5pPr>
      <a:lvl6pPr marL="26670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6pPr>
      <a:lvl7pPr marL="31115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7pPr>
      <a:lvl8pPr marL="35560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8pPr>
      <a:lvl9pPr marL="4000500" marR="0" indent="-444500" algn="ctr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Montserrat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manda.audas-kass@sydkusten.fi" TargetMode="External"/><Relationship Id="rId3" Type="http://schemas.openxmlformats.org/officeDocument/2006/relationships/hyperlink" Target="mailto:henrika.andersson@sydkusten.fi" TargetMode="External"/><Relationship Id="rId4" Type="http://schemas.openxmlformats.org/officeDocument/2006/relationships/hyperlink" Target="http://lasambassadoren.fi" TargetMode="External"/><Relationship Id="rId5" Type="http://schemas.openxmlformats.org/officeDocument/2006/relationships/image" Target="../media/image2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äck läshungern"/>
          <p:cNvSpPr txBox="1"/>
          <p:nvPr>
            <p:ph type="ctrTitle"/>
          </p:nvPr>
        </p:nvSpPr>
        <p:spPr>
          <a:xfrm>
            <a:off x="1270000" y="6220598"/>
            <a:ext cx="10464800" cy="1792596"/>
          </a:xfrm>
          <a:prstGeom prst="rect">
            <a:avLst/>
          </a:prstGeom>
        </p:spPr>
        <p:txBody>
          <a:bodyPr/>
          <a:lstStyle/>
          <a:p>
            <a:pPr/>
            <a:r>
              <a:t>Väck läshungern</a:t>
            </a:r>
          </a:p>
        </p:txBody>
      </p:sp>
      <p:sp>
        <p:nvSpPr>
          <p:cNvPr id="120" name="Om dialogisk läsning med småbarn…"/>
          <p:cNvSpPr txBox="1"/>
          <p:nvPr>
            <p:ph type="subTitle" sz="quarter" idx="1"/>
          </p:nvPr>
        </p:nvSpPr>
        <p:spPr>
          <a:xfrm>
            <a:off x="1270000" y="8065653"/>
            <a:ext cx="10464800" cy="1518990"/>
          </a:xfrm>
          <a:prstGeom prst="rect">
            <a:avLst/>
          </a:prstGeom>
        </p:spPr>
        <p:txBody>
          <a:bodyPr/>
          <a:lstStyle/>
          <a:p>
            <a:pPr/>
            <a:r>
              <a:t>Om dialogisk läsning med småbarn </a:t>
            </a:r>
          </a:p>
          <a:p>
            <a:pPr/>
            <a:r>
              <a:t>april 2021</a:t>
            </a:r>
          </a:p>
        </p:txBody>
      </p:sp>
      <p:pic>
        <p:nvPicPr>
          <p:cNvPr id="121" name="366E3C41-B4C5-463B-9964-A16B99CEC6A4-L0-001.jpeg" descr="366E3C41-B4C5-463B-9964-A16B99CEC6A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1747" y="1190359"/>
            <a:ext cx="6894400" cy="5208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llt färre föräldrar läser regelbundet med sina barn…"/>
          <p:cNvSpPr txBox="1"/>
          <p:nvPr>
            <p:ph type="ctrTitle"/>
          </p:nvPr>
        </p:nvSpPr>
        <p:spPr>
          <a:xfrm>
            <a:off x="1270000" y="1638300"/>
            <a:ext cx="10464800" cy="6477000"/>
          </a:xfrm>
          <a:prstGeom prst="rect">
            <a:avLst/>
          </a:prstGeom>
        </p:spPr>
        <p:txBody>
          <a:bodyPr/>
          <a:lstStyle/>
          <a:p>
            <a:pPr defTabSz="496570">
              <a:defRPr sz="6800"/>
            </a:pPr>
            <a:r>
              <a:t>Allt färre föräldrar läser regelbundet med sina barn</a:t>
            </a:r>
          </a:p>
          <a:p>
            <a:pPr defTabSz="496570">
              <a:defRPr sz="6800"/>
            </a:pPr>
            <a:r>
              <a:t>så läsningen på daghemmen är viktigare än någonsin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Högläsning är bra.…"/>
          <p:cNvSpPr txBox="1"/>
          <p:nvPr>
            <p:ph type="ctrTitle"/>
          </p:nvPr>
        </p:nvSpPr>
        <p:spPr>
          <a:xfrm>
            <a:off x="1537223" y="3353052"/>
            <a:ext cx="10464801" cy="3690689"/>
          </a:xfrm>
          <a:prstGeom prst="rect">
            <a:avLst/>
          </a:prstGeom>
        </p:spPr>
        <p:txBody>
          <a:bodyPr/>
          <a:lstStyle/>
          <a:p>
            <a:pPr defTabSz="560831">
              <a:defRPr sz="7679"/>
            </a:pPr>
            <a:r>
              <a:t>Högläsning är bra.</a:t>
            </a:r>
          </a:p>
          <a:p>
            <a:pPr defTabSz="560831">
              <a:defRPr sz="7679"/>
            </a:pPr>
            <a:r>
              <a:t>Dialogisk högläsning är bättre.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Vad är dialogisk högläsning?"/>
          <p:cNvSpPr txBox="1"/>
          <p:nvPr>
            <p:ph type="ctr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Vad är dialogisk högläsning? </a:t>
            </a:r>
          </a:p>
        </p:txBody>
      </p:sp>
      <p:sp>
        <p:nvSpPr>
          <p:cNvPr id="156" name="Dubbelklicka här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3097">
              <a:defRPr sz="2208"/>
            </a:pPr>
          </a:p>
          <a:p>
            <a:pPr defTabSz="403097">
              <a:defRPr sz="220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älj en bok som du har läst och som är lämpad för målgruppen…"/>
          <p:cNvSpPr txBox="1"/>
          <p:nvPr>
            <p:ph type="subTitle" idx="1"/>
          </p:nvPr>
        </p:nvSpPr>
        <p:spPr>
          <a:xfrm>
            <a:off x="915243" y="3112156"/>
            <a:ext cx="11174314" cy="4977088"/>
          </a:xfrm>
          <a:prstGeom prst="rect">
            <a:avLst/>
          </a:prstGeom>
        </p:spPr>
        <p:txBody>
          <a:bodyPr/>
          <a:lstStyle/>
          <a:p>
            <a:pPr defTabSz="449833">
              <a:defRPr sz="3927">
                <a:solidFill>
                  <a:srgbClr val="945200"/>
                </a:solidFill>
              </a:defRPr>
            </a:pPr>
            <a:r>
              <a:t>Välj en bok som du har läst och som är lämpad för målgruppen</a:t>
            </a:r>
          </a:p>
          <a:p>
            <a:pPr defTabSz="449833">
              <a:defRPr sz="3927">
                <a:solidFill>
                  <a:srgbClr val="945200"/>
                </a:solidFill>
              </a:defRPr>
            </a:pPr>
          </a:p>
          <a:p>
            <a:pPr defTabSz="449833">
              <a:defRPr sz="3927">
                <a:solidFill>
                  <a:srgbClr val="945200"/>
                </a:solidFill>
              </a:defRPr>
            </a:pPr>
            <a:r>
              <a:t> Välj en ostörd plats</a:t>
            </a:r>
          </a:p>
          <a:p>
            <a:pPr defTabSz="449833">
              <a:defRPr sz="3927">
                <a:solidFill>
                  <a:srgbClr val="945200"/>
                </a:solidFill>
              </a:defRPr>
            </a:pPr>
          </a:p>
          <a:p>
            <a:pPr defTabSz="449833">
              <a:defRPr sz="3927">
                <a:solidFill>
                  <a:srgbClr val="945200"/>
                </a:solidFill>
              </a:defRPr>
            </a:pPr>
            <a:r>
              <a:t>Välj en lämplig tidpunkt</a:t>
            </a:r>
          </a:p>
          <a:p>
            <a:pPr defTabSz="449833">
              <a:defRPr sz="3927">
                <a:solidFill>
                  <a:srgbClr val="945200"/>
                </a:solidFill>
              </a:defRPr>
            </a:pPr>
          </a:p>
          <a:p>
            <a:pPr defTabSz="449833">
              <a:defRPr sz="3927">
                <a:solidFill>
                  <a:srgbClr val="945200"/>
                </a:solidFill>
              </a:defRPr>
            </a:pPr>
            <a:r>
              <a:t>Välj en grupp </a:t>
            </a:r>
            <a:r>
              <a:rPr>
                <a:solidFill>
                  <a:srgbClr val="DA5100"/>
                </a:solidFill>
              </a:rPr>
              <a:t>( 4-5 barn lämplig storlek)</a:t>
            </a:r>
            <a:r>
              <a:t> </a:t>
            </a:r>
          </a:p>
        </p:txBody>
      </p:sp>
      <p:sp>
        <p:nvSpPr>
          <p:cNvPr id="159" name="Hur går dialogisk högläsning till?"/>
          <p:cNvSpPr txBox="1"/>
          <p:nvPr>
            <p:ph type="ctrTitle"/>
          </p:nvPr>
        </p:nvSpPr>
        <p:spPr>
          <a:xfrm>
            <a:off x="935372" y="487027"/>
            <a:ext cx="10464801" cy="2524624"/>
          </a:xfrm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Hur går dialogisk högläsning till?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örja med att skapa förväntan och förförståelse"/>
          <p:cNvSpPr txBox="1"/>
          <p:nvPr>
            <p:ph type="ctrTitle"/>
          </p:nvPr>
        </p:nvSpPr>
        <p:spPr>
          <a:xfrm>
            <a:off x="1092200" y="3770278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508254">
              <a:defRPr sz="6960"/>
            </a:pPr>
            <a:r>
              <a:t>Börja med att skapa förväntan och </a:t>
            </a:r>
            <a:r>
              <a:rPr>
                <a:solidFill>
                  <a:schemeClr val="accent4"/>
                </a:solidFill>
              </a:rPr>
              <a:t>förförståelse</a:t>
            </a:r>
          </a:p>
        </p:txBody>
      </p:sp>
      <p:sp>
        <p:nvSpPr>
          <p:cNvPr id="162" name="Dubbelklicka här"/>
          <p:cNvSpPr txBox="1"/>
          <p:nvPr>
            <p:ph type="subTitle" idx="1"/>
          </p:nvPr>
        </p:nvSpPr>
        <p:spPr>
          <a:xfrm>
            <a:off x="1020316" y="4490739"/>
            <a:ext cx="10608568" cy="4959054"/>
          </a:xfrm>
          <a:prstGeom prst="rect">
            <a:avLst/>
          </a:prstGeom>
        </p:spPr>
        <p:txBody>
          <a:bodyPr/>
          <a:lstStyle/>
          <a:p>
            <a:pPr defTabSz="566674">
              <a:defRPr sz="6208"/>
            </a:pPr>
            <a:r>
              <a:t> </a:t>
            </a:r>
          </a:p>
          <a:p>
            <a:pPr defTabSz="566674">
              <a:defRPr sz="6208"/>
            </a:pPr>
          </a:p>
          <a:p>
            <a:pPr defTabSz="566674">
              <a:defRPr sz="6208"/>
            </a:pPr>
          </a:p>
          <a:p>
            <a:pPr defTabSz="566674">
              <a:defRPr sz="6208"/>
            </a:pPr>
          </a:p>
          <a:p>
            <a:pPr defTabSz="566674">
              <a:defRPr sz="3104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. Bekanta er med omslaget"/>
          <p:cNvSpPr txBox="1"/>
          <p:nvPr>
            <p:ph type="ctrTitle"/>
          </p:nvPr>
        </p:nvSpPr>
        <p:spPr>
          <a:xfrm>
            <a:off x="1270000" y="-3429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9300"/>
                </a:solidFill>
              </a:defRPr>
            </a:lvl1pPr>
          </a:lstStyle>
          <a:p>
            <a:pPr/>
            <a:r>
              <a:t>1. Bekanta er med omslaget</a:t>
            </a:r>
          </a:p>
        </p:txBody>
      </p:sp>
      <p:sp>
        <p:nvSpPr>
          <p:cNvPr id="165" name="Vad finns på omslaget?…"/>
          <p:cNvSpPr txBox="1"/>
          <p:nvPr>
            <p:ph type="subTitle" sz="half" idx="1"/>
          </p:nvPr>
        </p:nvSpPr>
        <p:spPr>
          <a:xfrm>
            <a:off x="6527800" y="3282950"/>
            <a:ext cx="5399088" cy="616059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Vad finns på omslaget? </a:t>
            </a:r>
          </a:p>
          <a:p>
            <a:pPr/>
            <a:r>
              <a:t>Vilka figurer ser du? </a:t>
            </a:r>
          </a:p>
          <a:p>
            <a:pPr/>
          </a:p>
          <a:p>
            <a:pPr/>
            <a:r>
              <a:t>Vem tror du att är bokens huvudperson?</a:t>
            </a:r>
          </a:p>
          <a:p>
            <a:pPr/>
          </a:p>
          <a:p>
            <a:pPr/>
            <a:r>
              <a:t> Vilken känsla väcker omslaget?</a:t>
            </a:r>
          </a:p>
          <a:p>
            <a:pPr/>
          </a:p>
          <a:p>
            <a:pPr/>
            <a:r>
              <a:t>Vad tror du att boken kommer att handla om?</a:t>
            </a:r>
          </a:p>
        </p:txBody>
      </p:sp>
      <p:pic>
        <p:nvPicPr>
          <p:cNvPr id="166" name="Knacka+på!+av+Anna-Clara+Tidholm.jpg" descr="Knacka+på!+av+Anna-Clara+Tidhol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566" y="3091708"/>
            <a:ext cx="4415893" cy="6160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. Gör en bildpromenad"/>
          <p:cNvSpPr txBox="1"/>
          <p:nvPr>
            <p:ph type="ctrTitle"/>
          </p:nvPr>
        </p:nvSpPr>
        <p:spPr>
          <a:xfrm>
            <a:off x="1154606" y="-2165390"/>
            <a:ext cx="10464801" cy="3539999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9300"/>
                </a:solidFill>
              </a:defRPr>
            </a:lvl1pPr>
          </a:lstStyle>
          <a:p>
            <a:pPr/>
            <a:r>
              <a:t>2. Gör en bildpromenad </a:t>
            </a:r>
          </a:p>
        </p:txBody>
      </p:sp>
      <p:sp>
        <p:nvSpPr>
          <p:cNvPr id="169" name="Vad såg du på bilderna?…"/>
          <p:cNvSpPr txBox="1"/>
          <p:nvPr>
            <p:ph type="subTitle" sz="half" idx="1"/>
          </p:nvPr>
        </p:nvSpPr>
        <p:spPr>
          <a:xfrm>
            <a:off x="6766817" y="2687331"/>
            <a:ext cx="5069583" cy="6511827"/>
          </a:xfrm>
          <a:prstGeom prst="rect">
            <a:avLst/>
          </a:prstGeom>
        </p:spPr>
        <p:txBody>
          <a:bodyPr/>
          <a:lstStyle/>
          <a:p>
            <a:pPr/>
            <a:r>
              <a:t>Vad såg du på bilderna? </a:t>
            </a:r>
          </a:p>
          <a:p>
            <a:pPr/>
          </a:p>
          <a:p>
            <a:pPr/>
            <a:r>
              <a:t>Finns där en huvudperson? Eller kanske flera?</a:t>
            </a:r>
          </a:p>
          <a:p>
            <a:pPr/>
          </a:p>
          <a:p>
            <a:pPr/>
            <a:r>
              <a:t>Vad tror du att hände i historien? </a:t>
            </a:r>
          </a:p>
          <a:p>
            <a:pPr/>
            <a:r>
              <a:t>Vad tänker du när du ser bilderna?</a:t>
            </a:r>
          </a:p>
          <a:p>
            <a:pPr/>
            <a:r>
              <a:t>Vad väcker bilderna för känslor?</a:t>
            </a:r>
          </a:p>
        </p:txBody>
      </p:sp>
      <p:pic>
        <p:nvPicPr>
          <p:cNvPr id="170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663" y="3070590"/>
            <a:ext cx="4690507" cy="574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(Titta först genom alla bilderna utan att läsa texten)"/>
          <p:cNvSpPr txBox="1"/>
          <p:nvPr/>
        </p:nvSpPr>
        <p:spPr>
          <a:xfrm>
            <a:off x="949324" y="1304691"/>
            <a:ext cx="1087536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pPr/>
            <a:r>
              <a:t> (Titta först genom alla bilderna utan att läsa texten)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3. Bekanta er med bilderboksskaparna"/>
          <p:cNvSpPr txBox="1"/>
          <p:nvPr>
            <p:ph type="ctrTitle"/>
          </p:nvPr>
        </p:nvSpPr>
        <p:spPr>
          <a:xfrm>
            <a:off x="1270000" y="-5207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9300"/>
                </a:solidFill>
              </a:defRPr>
            </a:lvl1pPr>
          </a:lstStyle>
          <a:p>
            <a:pPr/>
            <a:r>
              <a:t>3. Bekanta er med bilderboksskaparna</a:t>
            </a:r>
          </a:p>
        </p:txBody>
      </p:sp>
      <p:sp>
        <p:nvSpPr>
          <p:cNvPr id="174" name="Känner du igen författarens namn? Har du läst någon annan bok av hen?…"/>
          <p:cNvSpPr txBox="1"/>
          <p:nvPr>
            <p:ph type="subTitle" sz="half" idx="1"/>
          </p:nvPr>
        </p:nvSpPr>
        <p:spPr>
          <a:xfrm>
            <a:off x="7073999" y="3122711"/>
            <a:ext cx="5143401" cy="5838429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Känner du igen författarens namn? Har du läst någon annan bok av hen? </a:t>
            </a:r>
          </a:p>
          <a:p>
            <a:pPr/>
          </a:p>
          <a:p>
            <a:pPr/>
            <a:r>
              <a:t>Känner du igen illustratörens namn? Eller bilder? Har du läst någon annan bok av hen?</a:t>
            </a:r>
          </a:p>
        </p:txBody>
      </p:sp>
      <p:pic>
        <p:nvPicPr>
          <p:cNvPr id="175" name="bottenlivweb.jpg" descr="bottenlivwe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761" y="4304090"/>
            <a:ext cx="5919984" cy="4390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Vad gillade du med boken?…"/>
          <p:cNvSpPr txBox="1"/>
          <p:nvPr>
            <p:ph type="subTitle" sz="half" idx="1"/>
          </p:nvPr>
        </p:nvSpPr>
        <p:spPr>
          <a:xfrm>
            <a:off x="5667987" y="3051255"/>
            <a:ext cx="6306642" cy="5623124"/>
          </a:xfrm>
          <a:prstGeom prst="rect">
            <a:avLst/>
          </a:prstGeom>
        </p:spPr>
        <p:txBody>
          <a:bodyPr/>
          <a:lstStyle/>
          <a:p>
            <a:pPr defTabSz="467359">
              <a:defRPr sz="2560"/>
            </a:pPr>
            <a:r>
              <a:t>Vad gillade du med boken?</a:t>
            </a:r>
          </a:p>
          <a:p>
            <a:pPr defTabSz="467359">
              <a:defRPr sz="2560"/>
            </a:pPr>
          </a:p>
          <a:p>
            <a:pPr defTabSz="467359">
              <a:defRPr sz="2560"/>
            </a:pPr>
            <a:r>
              <a:t>Vilken bild tycker du speciellt mycket om?</a:t>
            </a:r>
          </a:p>
          <a:p>
            <a:pPr defTabSz="467359">
              <a:defRPr sz="2560"/>
            </a:pPr>
          </a:p>
          <a:p>
            <a:pPr defTabSz="467359">
              <a:defRPr sz="2560"/>
            </a:pPr>
            <a:r>
              <a:t>Vilken känsla får du av boken?</a:t>
            </a:r>
          </a:p>
          <a:p>
            <a:pPr defTabSz="467359">
              <a:defRPr sz="2560"/>
            </a:pPr>
          </a:p>
          <a:p>
            <a:pPr defTabSz="467359">
              <a:defRPr sz="2560"/>
            </a:pPr>
            <a:r>
              <a:t>Vad gillade du inte?</a:t>
            </a:r>
          </a:p>
          <a:p>
            <a:pPr defTabSz="467359">
              <a:defRPr sz="2560"/>
            </a:pPr>
          </a:p>
          <a:p>
            <a:pPr defTabSz="467359">
              <a:defRPr sz="2560"/>
            </a:pPr>
            <a:r>
              <a:t>Vad förstod du inte/vill du veta mera om?</a:t>
            </a:r>
          </a:p>
          <a:p>
            <a:pPr defTabSz="467359">
              <a:defRPr sz="2560"/>
            </a:pPr>
          </a:p>
          <a:p>
            <a:pPr defTabSz="467359">
              <a:defRPr sz="2560"/>
            </a:pPr>
            <a:r>
              <a:t>Vilka andra böcker påminner om den här?</a:t>
            </a:r>
          </a:p>
        </p:txBody>
      </p:sp>
      <p:sp>
        <p:nvSpPr>
          <p:cNvPr id="178" name="Grundfrågor till ett boksamtal"/>
          <p:cNvSpPr txBox="1"/>
          <p:nvPr>
            <p:ph type="ctrTitle"/>
          </p:nvPr>
        </p:nvSpPr>
        <p:spPr>
          <a:xfrm>
            <a:off x="1016000" y="550927"/>
            <a:ext cx="10402621" cy="2408173"/>
          </a:xfrm>
          <a:prstGeom prst="rect">
            <a:avLst/>
          </a:prstGeom>
        </p:spPr>
        <p:txBody>
          <a:bodyPr/>
          <a:lstStyle>
            <a:lvl1pPr defTabSz="543305">
              <a:defRPr sz="7440">
                <a:solidFill>
                  <a:schemeClr val="accent4"/>
                </a:solidFill>
              </a:defRPr>
            </a:lvl1pPr>
          </a:lstStyle>
          <a:p>
            <a:pPr/>
            <a:r>
              <a:t>Grundfrågor till ett boksamtal</a:t>
            </a:r>
          </a:p>
        </p:txBody>
      </p:sp>
      <p:pic>
        <p:nvPicPr>
          <p:cNvPr id="179" name="Hurgickdetsen-743x1024.jpg" descr="Hurgickdetsen-743x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772" y="3093657"/>
            <a:ext cx="4143415" cy="5710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e barnens spontanitet utrymme…"/>
          <p:cNvSpPr txBox="1"/>
          <p:nvPr>
            <p:ph type="subTitle" idx="1"/>
          </p:nvPr>
        </p:nvSpPr>
        <p:spPr>
          <a:xfrm>
            <a:off x="1198116" y="3541186"/>
            <a:ext cx="10608568" cy="5627112"/>
          </a:xfrm>
          <a:prstGeom prst="rect">
            <a:avLst/>
          </a:prstGeom>
        </p:spPr>
        <p:txBody>
          <a:bodyPr/>
          <a:lstStyle/>
          <a:p>
            <a:pPr defTabSz="543305">
              <a:defRPr sz="2976"/>
            </a:pPr>
            <a:r>
              <a:t>Ge barnens spontanitet utrymme</a:t>
            </a:r>
          </a:p>
          <a:p>
            <a:pPr defTabSz="543305">
              <a:defRPr sz="2976"/>
            </a:pPr>
          </a:p>
          <a:p>
            <a:pPr defTabSz="543305">
              <a:defRPr sz="2976"/>
            </a:pPr>
            <a:r>
              <a:t>Se till att alla barn kommer till tals och blir lyssnade till</a:t>
            </a:r>
          </a:p>
          <a:p>
            <a:pPr defTabSz="543305">
              <a:defRPr sz="2976"/>
            </a:pPr>
          </a:p>
          <a:p>
            <a:pPr defTabSz="543305">
              <a:defRPr sz="2976"/>
            </a:pPr>
            <a:r>
              <a:t>Det finns inget facit!</a:t>
            </a:r>
          </a:p>
          <a:p>
            <a:pPr defTabSz="543305">
              <a:defRPr sz="2976"/>
            </a:pPr>
          </a:p>
          <a:p>
            <a:pPr defTabSz="543305">
              <a:defRPr sz="2976"/>
            </a:pPr>
            <a:r>
              <a:t>Ställ öppna frågor </a:t>
            </a:r>
          </a:p>
          <a:p>
            <a:pPr defTabSz="543305">
              <a:defRPr sz="2976"/>
            </a:pPr>
          </a:p>
          <a:p>
            <a:pPr defTabSz="543305">
              <a:defRPr sz="2976"/>
            </a:pPr>
            <a:r>
              <a:t>I början: få frågor och undvik följdfrågor</a:t>
            </a:r>
          </a:p>
          <a:p>
            <a:pPr defTabSz="543305">
              <a:defRPr sz="2976"/>
            </a:pPr>
          </a:p>
        </p:txBody>
      </p:sp>
      <p:sp>
        <p:nvSpPr>
          <p:cNvPr id="182" name="Bra att tänka på innan du börjar"/>
          <p:cNvSpPr txBox="1"/>
          <p:nvPr>
            <p:ph type="ctrTitle"/>
          </p:nvPr>
        </p:nvSpPr>
        <p:spPr>
          <a:xfrm>
            <a:off x="1066800" y="1143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Bra att tänka på innan du börjar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manda Audas-Kass och…"/>
          <p:cNvSpPr txBox="1"/>
          <p:nvPr>
            <p:ph type="title" idx="4294967295"/>
          </p:nvPr>
        </p:nvSpPr>
        <p:spPr>
          <a:xfrm>
            <a:off x="2193255" y="2291220"/>
            <a:ext cx="3934223" cy="3353860"/>
          </a:xfrm>
          <a:prstGeom prst="rect">
            <a:avLst/>
          </a:prstGeom>
        </p:spPr>
        <p:txBody>
          <a:bodyPr anchor="b"/>
          <a:lstStyle/>
          <a:p>
            <a:pPr defTabSz="484886">
              <a:defRPr sz="4150"/>
            </a:pPr>
            <a:r>
              <a:t>Amanda Audas-Kass och</a:t>
            </a:r>
          </a:p>
          <a:p>
            <a:pPr defTabSz="484886">
              <a:defRPr sz="4150"/>
            </a:pPr>
            <a:r>
              <a:t> Henrika Andersson </a:t>
            </a:r>
          </a:p>
        </p:txBody>
      </p:sp>
      <p:pic>
        <p:nvPicPr>
          <p:cNvPr id="124" name="6BED39BB-71AD-4E6B-884B-6EB6E5863941-L0-001.jpeg" descr="6BED39BB-71AD-4E6B-884B-6EB6E58639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0699" y="1502336"/>
            <a:ext cx="5061695" cy="6748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4DFC5193-BAF2-4BF2-8A81-35D2C57CDF8C-L0-001.jpeg" descr="4DFC5193-BAF2-4BF2-8A81-35D2C57CDF8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85" y="6179517"/>
            <a:ext cx="5675877" cy="1884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ppgift…"/>
          <p:cNvSpPr txBox="1"/>
          <p:nvPr>
            <p:ph type="ctrTitle"/>
          </p:nvPr>
        </p:nvSpPr>
        <p:spPr>
          <a:xfrm>
            <a:off x="1625600" y="2667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Uppgift </a:t>
            </a:r>
          </a:p>
          <a:p>
            <a:pPr/>
            <a:r>
              <a:t> </a:t>
            </a:r>
            <a:r>
              <a:rPr sz="5400">
                <a:latin typeface="+mn-lt"/>
                <a:ea typeface="+mn-ea"/>
                <a:cs typeface="+mn-cs"/>
                <a:sym typeface="Montserrat Light"/>
              </a:rPr>
              <a:t>(parvis eller tre): </a:t>
            </a:r>
          </a:p>
        </p:txBody>
      </p:sp>
      <p:sp>
        <p:nvSpPr>
          <p:cNvPr id="185" name="Planera en dialogisk högläsningsstund…"/>
          <p:cNvSpPr txBox="1"/>
          <p:nvPr>
            <p:ph type="subTitle" sz="half" idx="1"/>
          </p:nvPr>
        </p:nvSpPr>
        <p:spPr>
          <a:xfrm>
            <a:off x="1270000" y="4292600"/>
            <a:ext cx="10464800" cy="3693121"/>
          </a:xfrm>
          <a:prstGeom prst="rect">
            <a:avLst/>
          </a:prstGeom>
        </p:spPr>
        <p:txBody>
          <a:bodyPr/>
          <a:lstStyle/>
          <a:p>
            <a:pPr>
              <a:defRPr sz="5000">
                <a:latin typeface="+mn-lt"/>
                <a:ea typeface="+mn-ea"/>
                <a:cs typeface="+mn-cs"/>
                <a:sym typeface="Montserrat Light"/>
              </a:defRPr>
            </a:pPr>
            <a:r>
              <a:t>Planera en dialogisk högläsningsstund </a:t>
            </a:r>
            <a:r>
              <a:rPr>
                <a:latin typeface="+mj-lt"/>
                <a:ea typeface="+mj-ea"/>
                <a:cs typeface="+mj-cs"/>
                <a:sym typeface="Montserrat-Bold"/>
              </a:rPr>
              <a:t> </a:t>
            </a:r>
          </a:p>
          <a:p>
            <a:pPr>
              <a:defRPr sz="5000">
                <a:latin typeface="+mn-lt"/>
                <a:ea typeface="+mn-ea"/>
                <a:cs typeface="+mn-cs"/>
                <a:sym typeface="Montserrat Light"/>
              </a:defRPr>
            </a:pPr>
            <a:r>
              <a:t>kring</a:t>
            </a:r>
            <a:r>
              <a:rPr>
                <a:latin typeface="+mj-lt"/>
                <a:ea typeface="+mj-ea"/>
                <a:cs typeface="+mj-cs"/>
                <a:sym typeface="Montserrat-Bold"/>
              </a:rPr>
              <a:t> en av de böcker</a:t>
            </a:r>
            <a:r>
              <a:t> ni har med er idag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ågor att svara på i planeringen"/>
          <p:cNvSpPr txBox="1"/>
          <p:nvPr>
            <p:ph type="ctrTitle"/>
          </p:nvPr>
        </p:nvSpPr>
        <p:spPr>
          <a:xfrm>
            <a:off x="965200" y="3175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Frågor att svara på i planeringen </a:t>
            </a:r>
          </a:p>
        </p:txBody>
      </p:sp>
      <p:sp>
        <p:nvSpPr>
          <p:cNvPr id="188" name="Hur skapar ni förväntan och förförståelse? (Via bokomslag, bildpromenad eller bilderboksskaparna?)…"/>
          <p:cNvSpPr txBox="1"/>
          <p:nvPr>
            <p:ph type="subTitle" idx="1"/>
          </p:nvPr>
        </p:nvSpPr>
        <p:spPr>
          <a:xfrm>
            <a:off x="1270000" y="4126309"/>
            <a:ext cx="10464800" cy="5383412"/>
          </a:xfrm>
          <a:prstGeom prst="rect">
            <a:avLst/>
          </a:prstGeom>
        </p:spPr>
        <p:txBody>
          <a:bodyPr/>
          <a:lstStyle/>
          <a:p>
            <a:pPr defTabSz="554990">
              <a:defRPr sz="3040"/>
            </a:pPr>
            <a:r>
              <a:t>Hur skapar ni förväntan och förförståelse? (Via bokomslag, bildpromenad eller bilderboksskaparna?)</a:t>
            </a:r>
          </a:p>
          <a:p>
            <a:pPr defTabSz="554990">
              <a:defRPr sz="3040"/>
            </a:pPr>
          </a:p>
          <a:p>
            <a:pPr defTabSz="554990">
              <a:defRPr sz="3040"/>
            </a:pPr>
            <a:r>
              <a:t>Läser ni hela boken först och samtalar sedan eller samtalar ni medan ni läser? </a:t>
            </a:r>
          </a:p>
          <a:p>
            <a:pPr defTabSz="554990">
              <a:defRPr sz="3040"/>
            </a:pPr>
          </a:p>
          <a:p>
            <a:pPr defTabSz="554990">
              <a:defRPr sz="3040"/>
            </a:pPr>
            <a:r>
              <a:t>Vilka frågor väljer ni att samtala kring? </a:t>
            </a:r>
          </a:p>
          <a:p>
            <a:pPr defTabSz="554990">
              <a:defRPr sz="3040"/>
            </a:pPr>
          </a:p>
          <a:p>
            <a:pPr defTabSz="554990">
              <a:defRPr sz="3040"/>
            </a:pPr>
            <a:r>
              <a:t>Hur ser ni till att alla barn kommer till tals och blir lyssnade till?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Vi ses igen den 5.5 kl 12.00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 ses igen den 5.5 kl 12.00</a:t>
            </a:r>
          </a:p>
        </p:txBody>
      </p:sp>
      <p:sp>
        <p:nvSpPr>
          <p:cNvPr id="191" name="Skriv ner hur den dialogiska lässtunden fungerat…"/>
          <p:cNvSpPr txBox="1"/>
          <p:nvPr>
            <p:ph type="subTitle" sz="half" idx="1"/>
          </p:nvPr>
        </p:nvSpPr>
        <p:spPr>
          <a:xfrm>
            <a:off x="1270000" y="5029200"/>
            <a:ext cx="11122819" cy="4281786"/>
          </a:xfrm>
          <a:prstGeom prst="rect">
            <a:avLst/>
          </a:prstGeom>
        </p:spPr>
        <p:txBody>
          <a:bodyPr/>
          <a:lstStyle/>
          <a:p>
            <a:pPr/>
            <a:r>
              <a:t>Skriv ner hur den dialogiska lässtunden fungerat</a:t>
            </a:r>
          </a:p>
          <a:p>
            <a:pPr/>
            <a:r>
              <a:t>(både för dig och för barnen)</a:t>
            </a:r>
          </a:p>
          <a:p>
            <a:pPr/>
            <a:r>
              <a:t> </a:t>
            </a:r>
          </a:p>
          <a:p>
            <a:pPr/>
            <a:r>
              <a:t>Utmaningar och frågor att ventilera tillsammans</a:t>
            </a:r>
          </a:p>
          <a:p>
            <a:pPr/>
            <a:r>
              <a:t>(Du kan också mejla oss innan träffen)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ör dig som vill veta mer"/>
          <p:cNvSpPr txBox="1"/>
          <p:nvPr>
            <p:ph type="ctrTitle"/>
          </p:nvPr>
        </p:nvSpPr>
        <p:spPr>
          <a:xfrm>
            <a:off x="1270000" y="7133511"/>
            <a:ext cx="10464800" cy="1455729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/>
            <a:r>
              <a:t>För dig som vill veta mer</a:t>
            </a:r>
          </a:p>
        </p:txBody>
      </p:sp>
      <p:pic>
        <p:nvPicPr>
          <p:cNvPr id="194" name="9B1E4279-D80A-4C8A-83AC-C4CC8FB37B3F-L0-001.jpeg" descr="9B1E4279-D80A-4C8A-83AC-C4CC8FB37B3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197" y="2579722"/>
            <a:ext cx="2813086" cy="3330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35D7AA30-AE6B-4935-AC07-908C711515A4-L0-001.jpeg" descr="35D7AA30-AE6B-4935-AC07-908C711515A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4091" y="2501416"/>
            <a:ext cx="3051588" cy="3487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E305C4C3-DCE6-4D7E-B10F-B04A9E1243A9-L0-001.jpeg" descr="E305C4C3-DCE6-4D7E-B10F-B04A9E1243A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9338" y="2340180"/>
            <a:ext cx="24384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E071EE68-5D1D-4D5E-B69B-66BD1A0F090C-L0-001.jpeg" descr="E071EE68-5D1D-4D5E-B69B-66BD1A0F090C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1397" y="2330970"/>
            <a:ext cx="2704897" cy="3828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ycka till!"/>
          <p:cNvSpPr txBox="1"/>
          <p:nvPr>
            <p:ph type="ctrTitle"/>
          </p:nvPr>
        </p:nvSpPr>
        <p:spPr>
          <a:xfrm>
            <a:off x="2457466" y="-500722"/>
            <a:ext cx="8369239" cy="2747039"/>
          </a:xfrm>
          <a:prstGeom prst="rect">
            <a:avLst/>
          </a:prstGeom>
        </p:spPr>
        <p:txBody>
          <a:bodyPr/>
          <a:lstStyle/>
          <a:p>
            <a:pPr/>
            <a:r>
              <a:t>Lycka till!</a:t>
            </a:r>
          </a:p>
        </p:txBody>
      </p:sp>
      <p:sp>
        <p:nvSpPr>
          <p:cNvPr id="200" name="Följ gärna De finlandssvenska läsambassadörerna på Facebook och @lasambassadorerna på Instagram…"/>
          <p:cNvSpPr txBox="1"/>
          <p:nvPr>
            <p:ph type="subTitle" sz="half" idx="1"/>
          </p:nvPr>
        </p:nvSpPr>
        <p:spPr>
          <a:xfrm>
            <a:off x="1409684" y="2912574"/>
            <a:ext cx="10464801" cy="3690891"/>
          </a:xfrm>
          <a:prstGeom prst="rect">
            <a:avLst/>
          </a:prstGeom>
        </p:spPr>
        <p:txBody>
          <a:bodyPr/>
          <a:lstStyle/>
          <a:p>
            <a:pPr defTabSz="554990">
              <a:defRPr sz="3040"/>
            </a:pPr>
            <a:r>
              <a:t>Följ gärna De finlandssvenska läsambassadörerna på Facebook och @lasambassadorerna på Instagram</a:t>
            </a:r>
          </a:p>
          <a:p>
            <a:pPr defTabSz="554990">
              <a:defRPr sz="3040"/>
            </a:pPr>
          </a:p>
          <a:p>
            <a:pPr defTabSz="554990">
              <a:defRPr sz="3040"/>
            </a:pPr>
            <a:r>
              <a:rPr u="sng">
                <a:hlinkClick r:id="rId2" invalidUrl="" action="" tgtFrame="" tooltip="" history="1" highlightClick="0" endSnd="0"/>
              </a:rPr>
              <a:t>amanda.audas-kass@sydkusten.fi</a:t>
            </a:r>
            <a:r>
              <a:t> </a:t>
            </a:r>
          </a:p>
          <a:p>
            <a:pPr defTabSz="554990">
              <a:defRPr sz="3040"/>
            </a:pPr>
            <a:r>
              <a:rPr u="sng">
                <a:hlinkClick r:id="rId3" invalidUrl="" action="" tgtFrame="" tooltip="" history="1" highlightClick="0" endSnd="0"/>
              </a:rPr>
              <a:t>henrika.andersson@sydkusten.fi</a:t>
            </a:r>
            <a:r>
              <a:t> </a:t>
            </a:r>
          </a:p>
          <a:p>
            <a:pPr defTabSz="554990">
              <a:defRPr sz="3040"/>
            </a:pPr>
          </a:p>
          <a:p>
            <a:pPr defTabSz="554990">
              <a:defRPr sz="3040"/>
            </a:pPr>
            <a:r>
              <a:rPr u="sng">
                <a:hlinkClick r:id="rId4" invalidUrl="" action="" tgtFrame="" tooltip="" history="1" highlightClick="0" endSnd="0"/>
              </a:rPr>
              <a:t>lasambassadoren.fi</a:t>
            </a:r>
          </a:p>
        </p:txBody>
      </p:sp>
      <p:pic>
        <p:nvPicPr>
          <p:cNvPr id="201" name="IMG_0931.jpeg" descr="IMG_093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9812" y="7014200"/>
            <a:ext cx="6690251" cy="2220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resentation + det bästa och…"/>
          <p:cNvSpPr txBox="1"/>
          <p:nvPr>
            <p:ph type="ctrTitle"/>
          </p:nvPr>
        </p:nvSpPr>
        <p:spPr>
          <a:xfrm>
            <a:off x="1270000" y="-811757"/>
            <a:ext cx="10464800" cy="4315167"/>
          </a:xfrm>
          <a:prstGeom prst="rect">
            <a:avLst/>
          </a:prstGeom>
        </p:spPr>
        <p:txBody>
          <a:bodyPr/>
          <a:lstStyle/>
          <a:p>
            <a:pPr>
              <a:defRPr sz="5100"/>
            </a:pPr>
            <a:r>
              <a:t>Presentation + det bästa och </a:t>
            </a:r>
          </a:p>
          <a:p>
            <a:pPr>
              <a:defRPr sz="5100"/>
            </a:pPr>
            <a:r>
              <a:t>det svåraste att läsa med barn</a:t>
            </a:r>
          </a:p>
        </p:txBody>
      </p:sp>
      <p:sp>
        <p:nvSpPr>
          <p:cNvPr id="128" name="Vem är du och var jobbar du?…"/>
          <p:cNvSpPr txBox="1"/>
          <p:nvPr>
            <p:ph type="subTitle" idx="1"/>
          </p:nvPr>
        </p:nvSpPr>
        <p:spPr>
          <a:xfrm>
            <a:off x="1705152" y="3618860"/>
            <a:ext cx="10464801" cy="4967575"/>
          </a:xfrm>
          <a:prstGeom prst="rect">
            <a:avLst/>
          </a:prstGeom>
        </p:spPr>
        <p:txBody>
          <a:bodyPr/>
          <a:lstStyle/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</a:p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  <a:r>
              <a:t>Vem är du och var jobbar du?</a:t>
            </a:r>
          </a:p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</a:p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  <a:r>
              <a:t>Vad är det bästa med att läsa med barnen?</a:t>
            </a:r>
          </a:p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</a:p>
          <a:p>
            <a:pPr marL="457199" indent="-317499" algn="l" defTabSz="457200">
              <a:buSzPct val="75000"/>
              <a:buFont typeface="Calibri"/>
              <a:buChar char="•"/>
              <a:defRPr sz="4400">
                <a:latin typeface="+mn-lt"/>
                <a:ea typeface="+mn-ea"/>
                <a:cs typeface="+mn-cs"/>
                <a:sym typeface="Montserrat Light"/>
              </a:defRPr>
            </a:pPr>
            <a:r>
              <a:t>Vilka är de största utmaningarna?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Varför ska vi läsa böcker med små barn?"/>
          <p:cNvSpPr txBox="1"/>
          <p:nvPr>
            <p:ph type="ctr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Varför ska vi läsa böcker med små barn?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ör att ge barnen ett språk"/>
          <p:cNvSpPr txBox="1"/>
          <p:nvPr>
            <p:ph type="ctrTitle"/>
          </p:nvPr>
        </p:nvSpPr>
        <p:spPr>
          <a:xfrm>
            <a:off x="1270000" y="5573774"/>
            <a:ext cx="9594995" cy="2138517"/>
          </a:xfrm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/>
            <a:r>
              <a:t>För att ge barnen ett språk</a:t>
            </a:r>
          </a:p>
        </p:txBody>
      </p:sp>
      <p:sp>
        <p:nvSpPr>
          <p:cNvPr id="133" name="Vid skolstart kan barn ofta kring 6000-7000 ord.…"/>
          <p:cNvSpPr txBox="1"/>
          <p:nvPr>
            <p:ph type="subTitle" sz="quarter" idx="1"/>
          </p:nvPr>
        </p:nvSpPr>
        <p:spPr>
          <a:xfrm>
            <a:off x="1270000" y="7742887"/>
            <a:ext cx="10464800" cy="1866227"/>
          </a:xfrm>
          <a:prstGeom prst="rect">
            <a:avLst/>
          </a:prstGeom>
        </p:spPr>
        <p:txBody>
          <a:bodyPr/>
          <a:lstStyle/>
          <a:p>
            <a:pPr/>
            <a:r>
              <a:t>Vid skolstart kan barn ofta kring 6000-7000 ord. </a:t>
            </a:r>
          </a:p>
          <a:p>
            <a:pPr/>
            <a:r>
              <a:t>Men ibland 10 000 ord och ibland 1500.</a:t>
            </a:r>
          </a:p>
          <a:p>
            <a:pPr/>
            <a:r>
              <a:t>Läsning ger fler ord.</a:t>
            </a:r>
          </a:p>
        </p:txBody>
      </p:sp>
      <p:pic>
        <p:nvPicPr>
          <p:cNvPr id="134" name="164F3E14-D1B4-4AB0-8837-0882D8D33661-L0-001.jpeg" descr="164F3E14-D1B4-4AB0-8837-0882D8D3366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495" y="821640"/>
            <a:ext cx="5728546" cy="4296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ör att stärka barnens självkänsla och medkänsla"/>
          <p:cNvSpPr txBox="1"/>
          <p:nvPr>
            <p:ph type="ctrTitle"/>
          </p:nvPr>
        </p:nvSpPr>
        <p:spPr>
          <a:xfrm>
            <a:off x="1270000" y="6326859"/>
            <a:ext cx="10464800" cy="2889019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För att stärka barnens självkänsla och medkänsla</a:t>
            </a:r>
          </a:p>
        </p:txBody>
      </p:sp>
      <p:pic>
        <p:nvPicPr>
          <p:cNvPr id="137" name="BF84EE93-3E68-4360-B304-856AF6E01BCC-L0-001.jp2" descr="BF84EE93-3E68-4360-B304-856AF6E01BCC-L0-001.j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7013" y="1068894"/>
            <a:ext cx="4876771" cy="487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07B1FDC-97CF-498B-BA24-D7FB4EA9E08A-L0-001.jpeg" descr="D07B1FDC-97CF-498B-BA24-D7FB4EA9E08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5895" y="1018187"/>
            <a:ext cx="3982548" cy="4978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ör att hjälpa barnen möta svåra frågor"/>
          <p:cNvSpPr txBox="1"/>
          <p:nvPr>
            <p:ph type="ctrTitle"/>
          </p:nvPr>
        </p:nvSpPr>
        <p:spPr>
          <a:xfrm>
            <a:off x="1596709" y="6897506"/>
            <a:ext cx="9811382" cy="2439838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För att hjälpa barnen möta svåra frågor</a:t>
            </a:r>
          </a:p>
        </p:txBody>
      </p:sp>
      <p:pic>
        <p:nvPicPr>
          <p:cNvPr id="141" name="4450E4A5-B7C1-4D0C-8725-4456F90934FD-L0-001.jpeg" descr="4450E4A5-B7C1-4D0C-8725-4456F90934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0354" y="2004225"/>
            <a:ext cx="2969575" cy="4057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8CAC4713-0EC8-4152-9D40-2958E808D109-L0-001.jpeg" descr="8CAC4713-0EC8-4152-9D40-2958E808D10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6330" y="3486783"/>
            <a:ext cx="3566462" cy="243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9193" y="1831879"/>
            <a:ext cx="3291987" cy="4057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ör att stärka barnens kreativitet"/>
          <p:cNvSpPr txBox="1"/>
          <p:nvPr>
            <p:ph type="ctrTitle"/>
          </p:nvPr>
        </p:nvSpPr>
        <p:spPr>
          <a:xfrm>
            <a:off x="1561516" y="7452883"/>
            <a:ext cx="9881768" cy="2151684"/>
          </a:xfrm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/>
            <a:r>
              <a:t>För att stärka barnens kreativitet</a:t>
            </a:r>
          </a:p>
        </p:txBody>
      </p:sp>
      <p:pic>
        <p:nvPicPr>
          <p:cNvPr id="146" name="26784CD6-3EAF-47B7-BDBA-98DF06695650-L0-001.jpeg" descr="26784CD6-3EAF-47B7-BDBA-98DF0669565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9948" y="1869256"/>
            <a:ext cx="3931925" cy="5268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0651E37E-2C64-498C-8F53-F878C49DD45C-L0-001.jpeg" descr="0651E37E-2C64-498C-8F53-F878C49DD45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1555" y="2511357"/>
            <a:ext cx="5176819" cy="4553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3240F169-EC09-43F0-B829-14B0482FDEAD-L0-001.jpeg" descr="3240F169-EC09-43F0-B829-14B0482FDE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668" y="1471536"/>
            <a:ext cx="9079464" cy="6810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 Light"/>
        <a:ea typeface="Montserrat Light"/>
        <a:cs typeface="Montserra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 Light"/>
        <a:ea typeface="Montserrat Light"/>
        <a:cs typeface="Montserra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